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2"/>
    <p:sldMasterId id="2147484061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8" r:id="rId5"/>
    <p:sldId id="259" r:id="rId6"/>
    <p:sldId id="260" r:id="rId7"/>
    <p:sldId id="261" r:id="rId8"/>
    <p:sldId id="266" r:id="rId9"/>
    <p:sldId id="265" r:id="rId10"/>
    <p:sldId id="262" r:id="rId11"/>
    <p:sldId id="263" r:id="rId12"/>
    <p:sldId id="264" r:id="rId13"/>
    <p:sldId id="257" r:id="rId14"/>
  </p:sldIdLst>
  <p:sldSz cx="9144000" cy="6858000" type="screen4x3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820" autoAdjust="0"/>
  </p:normalViewPr>
  <p:slideViewPr>
    <p:cSldViewPr>
      <p:cViewPr varScale="1">
        <p:scale>
          <a:sx n="128" d="100"/>
          <a:sy n="128" d="100"/>
        </p:scale>
        <p:origin x="280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12C11BA-4FAA-D559-0181-352702080A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FC2BC2-4531-21D1-4CB5-5A762C05BF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D5F0C-E935-4B84-AEAE-D6CB29D6EB89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575AFA-BEA8-921B-7AAA-456CB25F84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C20780-0E25-2DD9-17B0-1AD3431F03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B4F1-364E-4F93-A790-3FCA52869A9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101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20E63-63CB-4D79-ABC1-A7F0EF9908D3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Textmasterformat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3D72-AA6D-4565-B205-C60BE64C330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707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EA926-AD75-E52C-E014-90D39AEE85B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E78E06-53EB-9E4E-B998-0095FB40081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68607-DD97-C6E9-A1D4-C610300516F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2FB7F-25CB-7328-24E7-DA076993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1AF2A2-5207-8F00-B67D-21209E6011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70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DEDB5-DBE3-8624-8337-C69DC6B21F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DBBCEB-981D-B87F-FB8B-15F7B4B1DCFB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F73D7-D11F-C7E9-7BBC-2BFB8CBA0D1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BCC23E-3DE4-F825-6007-ECC8BA00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8D4EDA-71C7-8217-6515-85E45A29041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61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D2C357-01F0-9588-ADE2-D3F03890DFE5}"/>
              </a:ext>
            </a:extLst>
          </p:cNvPr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BA56AC-2591-A107-EE10-882E8172A1ED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CFB7B-772C-A8A0-8B4D-2E48E00C5C8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8D0B5F-2CD4-628D-5F85-5FD8593D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BB7D5-A56C-830F-5C30-F8A2AF9A2BF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2697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9552" y="2492896"/>
            <a:ext cx="8208912" cy="864096"/>
          </a:xfrm>
        </p:spPr>
        <p:txBody>
          <a:bodyPr anchor="t"/>
          <a:lstStyle>
            <a:lvl1pPr>
              <a:lnSpc>
                <a:spcPts val="3500"/>
              </a:lnSpc>
              <a:defRPr sz="33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552" y="3960000"/>
            <a:ext cx="8208912" cy="1125184"/>
          </a:xfr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215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Textfeld 12"/>
          <p:cNvSpPr txBox="1"/>
          <p:nvPr>
            <p:custDataLst>
              <p:tags r:id="rId3"/>
            </p:custDataLst>
          </p:nvPr>
        </p:nvSpPr>
        <p:spPr>
          <a:xfrm>
            <a:off x="1619672" y="610599"/>
            <a:ext cx="71695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endParaRPr lang="de-CH" sz="1100" b="1" dirty="0"/>
          </a:p>
        </p:txBody>
      </p:sp>
      <p:sp>
        <p:nvSpPr>
          <p:cNvPr id="14" name="Textfeld 13"/>
          <p:cNvSpPr txBox="1"/>
          <p:nvPr>
            <p:custDataLst>
              <p:tags r:id="rId4"/>
            </p:custDataLst>
          </p:nvPr>
        </p:nvSpPr>
        <p:spPr>
          <a:xfrm>
            <a:off x="539552" y="5373216"/>
            <a:ext cx="8208000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00"/>
              </a:lnSpc>
            </a:pPr>
            <a:endParaRPr lang="en-US" sz="1100" b="0"/>
          </a:p>
          <a:p>
            <a:pPr algn="l">
              <a:lnSpc>
                <a:spcPts val="1200"/>
              </a:lnSpc>
            </a:pPr>
            <a:endParaRPr lang="en-US" sz="1100" b="0"/>
          </a:p>
          <a:p>
            <a:pPr algn="l">
              <a:lnSpc>
                <a:spcPts val="1200"/>
              </a:lnSpc>
            </a:pPr>
            <a:endParaRPr lang="en-US" sz="1100" b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4C0B69-679F-B216-1CB3-55D49F2DEE0F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>
            <p:custDataLst>
              <p:tags r:id="rId6"/>
            </p:custDataLst>
          </p:nvPr>
        </p:nvSpPr>
        <p:spPr>
          <a:xfrm>
            <a:off x="8482225" y="6614019"/>
            <a:ext cx="2805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D59CD18-B848-4685-A15C-338BE109E890}" type="slidenum">
              <a:rPr lang="de-CH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de-CH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584000" y="612000"/>
            <a:ext cx="7200000" cy="162000"/>
          </a:xfrm>
        </p:spPr>
        <p:txBody>
          <a:bodyPr/>
          <a:lstStyle>
            <a:lvl1pPr algn="r">
              <a:lnSpc>
                <a:spcPts val="1200"/>
              </a:lnSpc>
              <a:buNone/>
              <a:defRPr sz="11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Kapitel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54460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1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1584000" y="612000"/>
            <a:ext cx="7200000" cy="162000"/>
          </a:xfrm>
        </p:spPr>
        <p:txBody>
          <a:bodyPr/>
          <a:lstStyle>
            <a:lvl1pPr algn="r">
              <a:lnSpc>
                <a:spcPts val="1200"/>
              </a:lnSpc>
              <a:buNone/>
              <a:defRPr sz="11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Kapitel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  <p:custDataLst>
              <p:tags r:id="rId2"/>
            </p:custDataLst>
          </p:nvPr>
        </p:nvSpPr>
        <p:spPr>
          <a:xfrm>
            <a:off x="539749" y="1446246"/>
            <a:ext cx="8244000" cy="486248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19551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durch Klicken bearbeiten</a:t>
            </a:r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540000" y="2016000"/>
            <a:ext cx="8208963" cy="4319587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/>
            </a:lvl1pPr>
            <a:lvl2pPr marL="216000" indent="-216000">
              <a:buFont typeface="Arial" pitchFamily="34" charset="0"/>
              <a:buChar char="•"/>
              <a:defRPr b="0">
                <a:solidFill>
                  <a:srgbClr val="E30613"/>
                </a:solidFill>
              </a:defRPr>
            </a:lvl2pPr>
          </a:lstStyle>
          <a:p>
            <a:pPr lvl="0"/>
            <a:r>
              <a:rPr lang="de-DE" dirty="0"/>
              <a:t>Positionsindikatoren werden automatisch erstellt</a:t>
            </a:r>
          </a:p>
        </p:txBody>
      </p:sp>
    </p:spTree>
    <p:extLst>
      <p:ext uri="{BB962C8B-B14F-4D97-AF65-F5344CB8AC3E}">
        <p14:creationId xmlns:p14="http://schemas.microsoft.com/office/powerpoint/2010/main" val="14310135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  <p:custDataLst>
              <p:tags r:id="rId1"/>
            </p:custDataLst>
          </p:nvPr>
        </p:nvSpPr>
        <p:spPr>
          <a:xfrm>
            <a:off x="540000" y="2016000"/>
            <a:ext cx="8208963" cy="4319587"/>
          </a:xfrm>
        </p:spPr>
        <p:txBody>
          <a:bodyPr/>
          <a:lstStyle/>
          <a:p>
            <a:pPr lvl="0"/>
            <a:r>
              <a:rPr lang="de-DE" dirty="0"/>
              <a:t>Positionsindikatoren werden automatisch erstellt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1" y="1440000"/>
            <a:ext cx="8232973" cy="288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472990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>
            <p:custDataLst>
              <p:tags r:id="rId1"/>
            </p:custDataLst>
          </p:nvPr>
        </p:nvSpPr>
        <p:spPr>
          <a:xfrm>
            <a:off x="539551" y="2494800"/>
            <a:ext cx="8208913" cy="448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buFont typeface="Arial" pitchFamily="34" charset="0"/>
              <a:buNone/>
            </a:pPr>
            <a:endParaRPr lang="de-CH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>
            <p:custDataLst>
              <p:tags r:id="rId2"/>
            </p:custDataLst>
          </p:nvPr>
        </p:nvSpPr>
        <p:spPr>
          <a:xfrm>
            <a:off x="1619672" y="610599"/>
            <a:ext cx="71695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200"/>
              </a:lnSpc>
            </a:pPr>
            <a:endParaRPr lang="de-CH" sz="1100" b="1" dirty="0"/>
          </a:p>
        </p:txBody>
      </p:sp>
      <p:sp>
        <p:nvSpPr>
          <p:cNvPr id="6" name="Textfeld 5"/>
          <p:cNvSpPr txBox="1"/>
          <p:nvPr>
            <p:custDataLst>
              <p:tags r:id="rId3"/>
            </p:custDataLst>
          </p:nvPr>
        </p:nvSpPr>
        <p:spPr>
          <a:xfrm>
            <a:off x="540000" y="3960000"/>
            <a:ext cx="8208000" cy="176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00"/>
              </a:lnSpc>
            </a:pPr>
            <a:endParaRPr lang="en-US" sz="11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>
            <p:custDataLst>
              <p:tags r:id="rId4"/>
            </p:custDataLst>
          </p:nvPr>
        </p:nvSpPr>
        <p:spPr>
          <a:xfrm>
            <a:off x="540464" y="4112400"/>
            <a:ext cx="8208000" cy="2005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00"/>
              </a:lnSpc>
            </a:pPr>
            <a:endParaRPr lang="de-CH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ts val="1200"/>
              </a:lnSpc>
            </a:pPr>
            <a:endParaRPr lang="de-CH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Kanton Nidwalden</a:t>
            </a: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Staatskanzlei</a:t>
            </a: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Dorfplatz 2</a:t>
            </a: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6371 Stans</a:t>
            </a: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 041 618 79 02</a:t>
            </a:r>
          </a:p>
          <a:p>
            <a:pPr algn="l">
              <a:lnSpc>
                <a:spcPts val="1200"/>
              </a:lnSpc>
            </a:pPr>
            <a:r>
              <a:rPr lang="de-CH"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www.nw.ch</a:t>
            </a:r>
            <a:endParaRPr lang="en-US" sz="11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07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50B41-98F3-AFBC-3D78-99B7559D941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30A88-EEAE-C0CA-F3D7-884A7C93D94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B66E98-C4C4-568B-025B-3CCC7DC1957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C66007-4FA3-D526-8345-2B8D91B7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250EE-7501-4307-74DC-B2E43D2EB10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60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A35A0-2913-0422-6144-5BB4F6F384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FAE6F9-1D31-B13F-F88F-A14C7772E81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7C88AC-0B02-7CA5-4822-1C0C60461E0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C91CD-0C32-0D9A-F41A-661E70B5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D954CE-B21B-B793-2342-2A25745B75A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868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27BFF-B1A7-89B8-BFF7-90D2BEC509B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A6C1E-42D8-5858-F887-C5A9023A40B8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99BF6E-CC55-AD81-94DF-2609CD4F222D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2882EE-7391-0F00-6166-574AB1FDC9E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9977A2-EED1-ED40-4D29-2DBD7620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8052E9-3B9D-2D1F-30C4-2A658C258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01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03093-76D6-80B1-25EA-18D385BDD1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5BB88-3D39-9573-B27F-F003B522F04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7A4007-AF10-C057-ADBB-5426F59157EB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3B104B-3A78-8BCC-A574-A26AD4C28008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A9C804-9F3E-8C29-689F-F7679342C8AE}"/>
              </a:ext>
            </a:extLst>
          </p:cNvPr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5900F5-F84E-65FF-69EB-896B64EC742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D74782-7301-FDB8-2EB8-FF0EB10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9F15C5-A783-7021-FE0B-E5EB6B67E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479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4AE72-D2AF-0A45-C246-E025F1E640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B87B02-2F97-C34A-F655-C635FEEFC39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EABF94-8D19-7297-62AB-DE355A2C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FB994C-8128-0858-A3BA-68D30FD063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322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EF0D07-6084-7C46-133F-606BD43144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69EBC9-8871-A841-7F29-6FB7A483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60F54E-2359-507A-F495-85C24B03A19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796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FFE94-002F-0435-B64D-F4DB6371A6E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AC520-AC5C-6F0A-4B0B-6E57F74735A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5A2113-52C8-E2BA-EA92-DB80A547882E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A74B8F-95D9-FC2D-93DA-57BA9946A52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624BC8-43BF-D67C-0672-4AE52225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54F1A9-20FA-30C8-B7C9-1EFD069E71F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21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AE958-14D3-F035-C482-E26A7CE997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366653-393E-9BAC-E31F-341ADEAAB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143899-A7C1-DCEE-8FBD-0C73CBB79C6B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CCDAF9-06A2-112F-A7B9-DFFFD0738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519210-1DBF-BDCA-FAF9-88C0FB7E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D6636F-4189-635A-5CE3-A94266986B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8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tags" Target="../tags/tag5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55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54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81C82D-A0EA-0EC9-9F47-7493DB191C0F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4EAD6-CD26-B148-687D-1451C48611E0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EB918D-0011-A4AA-E365-6C258EE8633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B4BB-42F6-4381-B35A-471BD584145D}" type="datetimeFigureOut">
              <a:rPr lang="de-CH" smtClean="0"/>
              <a:t>18.10.2024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053073-F921-53C3-B1D5-41725109D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61E47-5C02-2C74-8B1C-0F03F279EB2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7992-3067-470D-9785-CE677F066253}" type="slidenum">
              <a:rPr lang="de-CH" smtClean="0"/>
              <a:t>‹Nr.›</a:t>
            </a:fld>
            <a:endParaRPr lang="de-CH" dirty="0"/>
          </a:p>
        </p:txBody>
      </p:sp>
    </p:spTree>
    <p:custDataLst>
      <p:custData r:id="rId13"/>
    </p:custDataLst>
    <p:extLst>
      <p:ext uri="{BB962C8B-B14F-4D97-AF65-F5344CB8AC3E}">
        <p14:creationId xmlns:p14="http://schemas.microsoft.com/office/powerpoint/2010/main" val="227554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39551" y="1440000"/>
            <a:ext cx="8232973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Seite mit TextTitelmasterformat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39552" y="2012655"/>
            <a:ext cx="8208912" cy="42966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extfeld 6"/>
          <p:cNvSpPr txBox="1"/>
          <p:nvPr>
            <p:custDataLst>
              <p:tags r:id="rId10"/>
            </p:custDataLst>
          </p:nvPr>
        </p:nvSpPr>
        <p:spPr>
          <a:xfrm>
            <a:off x="2376000" y="6625367"/>
            <a:ext cx="5580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CH" sz="1100" b="1"/>
              <a:t>Staatskanzlei</a:t>
            </a:r>
            <a:endParaRPr lang="de-CH" sz="1100" b="1" dirty="0"/>
          </a:p>
        </p:txBody>
      </p:sp>
      <p:sp>
        <p:nvSpPr>
          <p:cNvPr id="8" name="Textfeld 7"/>
          <p:cNvSpPr txBox="1"/>
          <p:nvPr>
            <p:custDataLst>
              <p:tags r:id="rId11"/>
            </p:custDataLst>
          </p:nvPr>
        </p:nvSpPr>
        <p:spPr>
          <a:xfrm>
            <a:off x="540000" y="6624000"/>
            <a:ext cx="1440000" cy="16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</a:pPr>
            <a:r>
              <a:rPr lang="de-CH" sz="1100"/>
              <a:t>18. Oktober 2024</a:t>
            </a:r>
            <a:endParaRPr lang="de-CH" sz="11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270640-35E0-61FC-4496-E2FE3A4423C8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>
            <p:custDataLst>
              <p:tags r:id="rId13"/>
            </p:custDataLst>
          </p:nvPr>
        </p:nvSpPr>
        <p:spPr>
          <a:xfrm>
            <a:off x="8482225" y="6614019"/>
            <a:ext cx="2805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D59CD18-B848-4685-A15C-338BE109E890}" type="slidenum">
              <a:rPr lang="de-CH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de-CH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</p:sldLayoutIdLst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indent="-2159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berisha@nw.ch" TargetMode="External"/><Relationship Id="rId2" Type="http://schemas.openxmlformats.org/officeDocument/2006/relationships/hyperlink" Target="mailto:armin.eberli@nw.ch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w.ch/eamtsblat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7AA29-6A39-4FF1-BC58-7D979BC8715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de-CH" sz="3500" dirty="0" err="1"/>
              <a:t>eAmtsblatt</a:t>
            </a:r>
            <a:r>
              <a:rPr lang="de-CH" sz="3500" dirty="0"/>
              <a:t> Kanton Nidwalden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8F2CE0-B554-47DD-BF45-F7F43C8DC1C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9552" y="3960000"/>
            <a:ext cx="8208912" cy="2061288"/>
          </a:xfrm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CH" sz="3100" kern="200" dirty="0"/>
              <a:t>Information und Schulung</a:t>
            </a:r>
          </a:p>
          <a:p>
            <a:pPr algn="ctr">
              <a:lnSpc>
                <a:spcPct val="100000"/>
              </a:lnSpc>
            </a:pPr>
            <a:r>
              <a:rPr lang="en-US" sz="3100" kern="200" dirty="0"/>
              <a:t>für </a:t>
            </a:r>
            <a:r>
              <a:rPr lang="de-CH" sz="3100" kern="200" dirty="0"/>
              <a:t>publizierende</a:t>
            </a:r>
            <a:r>
              <a:rPr lang="en-US" sz="3100" kern="200" dirty="0"/>
              <a:t> </a:t>
            </a:r>
            <a:r>
              <a:rPr lang="de-CH" sz="3100" kern="0" dirty="0"/>
              <a:t>Stellen</a:t>
            </a:r>
            <a:r>
              <a:rPr lang="en-US" sz="3100" kern="0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100" kern="0" dirty="0"/>
              <a:t>18.10. / 21.10.2024</a:t>
            </a:r>
          </a:p>
        </p:txBody>
      </p:sp>
    </p:spTree>
    <p:extLst>
      <p:ext uri="{BB962C8B-B14F-4D97-AF65-F5344CB8AC3E}">
        <p14:creationId xmlns:p14="http://schemas.microsoft.com/office/powerpoint/2010/main" val="79659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Fragen 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CABC51-9FBD-7B82-2897-D84C8A04B31B}"/>
              </a:ext>
            </a:extLst>
          </p:cNvPr>
          <p:cNvSpPr txBox="1"/>
          <p:nvPr/>
        </p:nvSpPr>
        <p:spPr>
          <a:xfrm>
            <a:off x="535409" y="4307008"/>
            <a:ext cx="7704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Projektverantwortung		Projektleitung / zuständig</a:t>
            </a:r>
          </a:p>
          <a:p>
            <a:r>
              <a:rPr lang="de-CH" sz="2000" dirty="0"/>
              <a:t>Armin Eberli			Anita Berisha</a:t>
            </a:r>
          </a:p>
          <a:p>
            <a:r>
              <a:rPr lang="de-CH" sz="2000" dirty="0"/>
              <a:t>Landschreiber			</a:t>
            </a:r>
            <a:r>
              <a:rPr lang="de-CH" sz="2000" kern="1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Adm</a:t>
            </a:r>
            <a:r>
              <a:rPr lang="de-CH" sz="2000" kern="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Leiterin</a:t>
            </a:r>
            <a:r>
              <a:rPr lang="de-CH" sz="2000" dirty="0">
                <a:latin typeface="+mj-lt"/>
              </a:rPr>
              <a:t> </a:t>
            </a:r>
          </a:p>
          <a:p>
            <a:r>
              <a:rPr lang="de-CH" sz="2000" dirty="0">
                <a:latin typeface="+mj-lt"/>
              </a:rPr>
              <a:t>041 618 79 00			041 618 79 05</a:t>
            </a:r>
            <a:endParaRPr lang="de-CH" sz="2000" dirty="0">
              <a:hlinkClick r:id="rId2"/>
            </a:endParaRPr>
          </a:p>
          <a:p>
            <a:r>
              <a:rPr lang="de-CH" sz="2000" dirty="0">
                <a:hlinkClick r:id="rId2"/>
              </a:rPr>
              <a:t>armin.eberli@nw.ch</a:t>
            </a:r>
            <a:r>
              <a:rPr lang="de-CH" sz="2000" dirty="0"/>
              <a:t>		</a:t>
            </a:r>
            <a:r>
              <a:rPr lang="de-CH" sz="2000" dirty="0">
                <a:hlinkClick r:id="rId3"/>
              </a:rPr>
              <a:t>anita.berisha@nw.ch</a:t>
            </a:r>
            <a:r>
              <a:rPr lang="de-CH" sz="2000" dirty="0"/>
              <a:t> </a:t>
            </a:r>
          </a:p>
          <a:p>
            <a:endParaRPr lang="de-CH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E351B-6013-2AEF-C87E-4D0F2565B7FB}"/>
              </a:ext>
            </a:extLst>
          </p:cNvPr>
          <p:cNvSpPr txBox="1"/>
          <p:nvPr/>
        </p:nvSpPr>
        <p:spPr>
          <a:xfrm>
            <a:off x="539551" y="3225170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Fragen können an die Staatskanzlei, </a:t>
            </a:r>
            <a:r>
              <a:rPr lang="de-CH" sz="2000" dirty="0" err="1"/>
              <a:t>zHd</a:t>
            </a:r>
            <a:r>
              <a:rPr lang="de-CH" sz="2000" dirty="0"/>
              <a:t> der zuständigen Person, gerichtet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466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7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6CC212-7124-DCC5-DDC3-FFCD28A9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Begrüssung / Einleitung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err="1"/>
              <a:t>eAmtsblatt</a:t>
            </a:r>
            <a:r>
              <a:rPr lang="de-CH" dirty="0"/>
              <a:t> – das Projekt</a:t>
            </a:r>
          </a:p>
          <a:p>
            <a:endParaRPr lang="de-CH" dirty="0"/>
          </a:p>
          <a:p>
            <a:r>
              <a:rPr lang="de-CH" dirty="0"/>
              <a:t>Ihre Rolle</a:t>
            </a:r>
          </a:p>
          <a:p>
            <a:endParaRPr lang="de-CH" dirty="0"/>
          </a:p>
          <a:p>
            <a:r>
              <a:rPr lang="de-CH" dirty="0"/>
              <a:t>Demo: demo.amtsblattportal.ch</a:t>
            </a:r>
          </a:p>
          <a:p>
            <a:pPr marL="0" indent="0">
              <a:buNone/>
            </a:pPr>
            <a:r>
              <a:rPr lang="de-CH" dirty="0"/>
              <a:t>   - Schulungsunterlagen und Merkblatt</a:t>
            </a:r>
          </a:p>
          <a:p>
            <a:endParaRPr lang="de-CH" dirty="0"/>
          </a:p>
          <a:p>
            <a:r>
              <a:rPr lang="de-CH" dirty="0"/>
              <a:t>Fragen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169D63-63A5-7A3F-9CF0-5EB44384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58846D-A7E6-BF8D-4D8A-665DEC44E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388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Einleitung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0B30910-456C-1777-6FCF-3C8CD852C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60796"/>
              </p:ext>
            </p:extLst>
          </p:nvPr>
        </p:nvGraphicFramePr>
        <p:xfrm>
          <a:off x="527000" y="2023160"/>
          <a:ext cx="823297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968">
                  <a:extLst>
                    <a:ext uri="{9D8B030D-6E8A-4147-A177-3AD203B41FA5}">
                      <a16:colId xmlns:a16="http://schemas.microsoft.com/office/drawing/2014/main" val="744004785"/>
                    </a:ext>
                  </a:extLst>
                </a:gridCol>
                <a:gridCol w="4476004">
                  <a:extLst>
                    <a:ext uri="{9D8B030D-6E8A-4147-A177-3AD203B41FA5}">
                      <a16:colId xmlns:a16="http://schemas.microsoft.com/office/drawing/2014/main" val="42739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dirty="0">
                          <a:solidFill>
                            <a:schemeClr val="tx1"/>
                          </a:solidFill>
                        </a:rPr>
                        <a:t>Politischer Wille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dirty="0">
                          <a:solidFill>
                            <a:srgbClr val="C00000"/>
                          </a:solidFill>
                        </a:rPr>
                        <a:t>30.08.23 – Landrat beschliesst neues Publikationsgesetz</a:t>
                      </a:r>
                    </a:p>
                    <a:p>
                      <a:endParaRPr lang="de-CH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</a:rPr>
                        <a:t>Leitbild Nidwalden 2035</a:t>
                      </a:r>
                    </a:p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</a:rPr>
                        <a:t>NW -&gt; digital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Auf kantonaler und kommunaler Ebene werden Verwaltungsprozesse möglichst digital abgewickelt, sofern dies sinnvoll und verhältnismässig ist. </a:t>
                      </a:r>
                    </a:p>
                    <a:p>
                      <a:endParaRPr lang="de-CH" sz="2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9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Standardisierung</a:t>
                      </a:r>
                      <a:r>
                        <a:rPr lang="de-CH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CH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Vereinfachung</a:t>
                      </a:r>
                    </a:p>
                    <a:p>
                      <a:endParaRPr lang="de-CH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Bereits 10 Kantone auf dieser Plattform </a:t>
                      </a:r>
                    </a:p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Schweizerisches Handelsamtsblatt SHAB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0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35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517927-FFDC-9D48-A54C-C57BEC8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b="1" kern="1200" noProof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Einleitung</a:t>
            </a:r>
            <a:r>
              <a:rPr lang="de-CH" sz="25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- Vorteile</a:t>
            </a:r>
            <a:endParaRPr lang="de-CH" sz="2500" b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FEAF95-D40C-A3B1-2DE3-43E9A50552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11B14E5-0D53-C079-EF21-70EE9407561B}"/>
              </a:ext>
            </a:extLst>
          </p:cNvPr>
          <p:cNvGrpSpPr/>
          <p:nvPr/>
        </p:nvGrpSpPr>
        <p:grpSpPr>
          <a:xfrm>
            <a:off x="611559" y="2276872"/>
            <a:ext cx="2736305" cy="720080"/>
            <a:chOff x="611559" y="2276872"/>
            <a:chExt cx="2736305" cy="720080"/>
          </a:xfrm>
        </p:grpSpPr>
        <p:sp>
          <p:nvSpPr>
            <p:cNvPr id="5" name="Flussdiagramm: Grenzstelle 4">
              <a:extLst>
                <a:ext uri="{FF2B5EF4-FFF2-40B4-BE49-F238E27FC236}">
                  <a16:creationId xmlns:a16="http://schemas.microsoft.com/office/drawing/2014/main" id="{416E84CD-78CC-29D2-6C22-A7C1ED191327}"/>
                </a:ext>
              </a:extLst>
            </p:cNvPr>
            <p:cNvSpPr/>
            <p:nvPr/>
          </p:nvSpPr>
          <p:spPr>
            <a:xfrm>
              <a:off x="1043608" y="2276872"/>
              <a:ext cx="2304256" cy="720080"/>
            </a:xfrm>
            <a:prstGeom prst="flowChartTermina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Digital und Papier</a:t>
              </a:r>
            </a:p>
            <a:p>
              <a:pPr algn="ctr"/>
              <a:r>
                <a:rPr lang="de-CH" dirty="0"/>
                <a:t>(hybrid)</a:t>
              </a:r>
            </a:p>
          </p:txBody>
        </p:sp>
        <p:sp>
          <p:nvSpPr>
            <p:cNvPr id="7" name="Additionszeichen 6">
              <a:extLst>
                <a:ext uri="{FF2B5EF4-FFF2-40B4-BE49-F238E27FC236}">
                  <a16:creationId xmlns:a16="http://schemas.microsoft.com/office/drawing/2014/main" id="{926431F0-233E-8DDC-4CF5-845C470C4461}"/>
                </a:ext>
              </a:extLst>
            </p:cNvPr>
            <p:cNvSpPr/>
            <p:nvPr/>
          </p:nvSpPr>
          <p:spPr>
            <a:xfrm>
              <a:off x="611559" y="2443296"/>
              <a:ext cx="432049" cy="432048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B9C3023-C9FD-6F23-ED01-360DBB716FA4}"/>
              </a:ext>
            </a:extLst>
          </p:cNvPr>
          <p:cNvGrpSpPr/>
          <p:nvPr/>
        </p:nvGrpSpPr>
        <p:grpSpPr>
          <a:xfrm>
            <a:off x="1068599" y="3163376"/>
            <a:ext cx="3631831" cy="720080"/>
            <a:chOff x="1156193" y="3185784"/>
            <a:chExt cx="3631831" cy="720080"/>
          </a:xfrm>
        </p:grpSpPr>
        <p:sp>
          <p:nvSpPr>
            <p:cNvPr id="6" name="Flussdiagramm: Grenzstelle 5">
              <a:extLst>
                <a:ext uri="{FF2B5EF4-FFF2-40B4-BE49-F238E27FC236}">
                  <a16:creationId xmlns:a16="http://schemas.microsoft.com/office/drawing/2014/main" id="{8C52F008-0A4E-76C6-9910-7AA289913A29}"/>
                </a:ext>
              </a:extLst>
            </p:cNvPr>
            <p:cNvSpPr/>
            <p:nvPr/>
          </p:nvSpPr>
          <p:spPr>
            <a:xfrm>
              <a:off x="1584000" y="3185784"/>
              <a:ext cx="3204024" cy="720080"/>
            </a:xfrm>
            <a:prstGeom prst="flowChartTermina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Kostenlose Nutzung für den Benutzer (digital)</a:t>
              </a:r>
            </a:p>
          </p:txBody>
        </p:sp>
        <p:sp>
          <p:nvSpPr>
            <p:cNvPr id="8" name="Additionszeichen 7">
              <a:extLst>
                <a:ext uri="{FF2B5EF4-FFF2-40B4-BE49-F238E27FC236}">
                  <a16:creationId xmlns:a16="http://schemas.microsoft.com/office/drawing/2014/main" id="{E96AEEE4-950E-2E04-231E-6E8876677739}"/>
                </a:ext>
              </a:extLst>
            </p:cNvPr>
            <p:cNvSpPr/>
            <p:nvPr/>
          </p:nvSpPr>
          <p:spPr>
            <a:xfrm>
              <a:off x="1156193" y="3329800"/>
              <a:ext cx="432049" cy="432048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E6CA5E-65CA-1FAE-6255-AD0B3C3A0D95}"/>
              </a:ext>
            </a:extLst>
          </p:cNvPr>
          <p:cNvGrpSpPr/>
          <p:nvPr/>
        </p:nvGrpSpPr>
        <p:grpSpPr>
          <a:xfrm>
            <a:off x="1907704" y="4932511"/>
            <a:ext cx="4608511" cy="720080"/>
            <a:chOff x="611559" y="2276872"/>
            <a:chExt cx="4608511" cy="720080"/>
          </a:xfrm>
        </p:grpSpPr>
        <p:sp>
          <p:nvSpPr>
            <p:cNvPr id="12" name="Flussdiagramm: Grenzstelle 11">
              <a:extLst>
                <a:ext uri="{FF2B5EF4-FFF2-40B4-BE49-F238E27FC236}">
                  <a16:creationId xmlns:a16="http://schemas.microsoft.com/office/drawing/2014/main" id="{F285A1BA-818B-AA26-4B01-C158830A4032}"/>
                </a:ext>
              </a:extLst>
            </p:cNvPr>
            <p:cNvSpPr/>
            <p:nvPr/>
          </p:nvSpPr>
          <p:spPr>
            <a:xfrm>
              <a:off x="1043607" y="2276872"/>
              <a:ext cx="4176463" cy="720080"/>
            </a:xfrm>
            <a:prstGeom prst="flowChartTermina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230" algn="ctr"/>
              <a:r>
                <a:rPr lang="de-CH" sz="1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effizienter</a:t>
              </a:r>
              <a:r>
                <a:rPr lang="en-US" sz="1800" spc="2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und </a:t>
              </a:r>
              <a:r>
                <a:rPr lang="de-CH" sz="1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kostengünstiger </a:t>
              </a:r>
              <a:r>
                <a:rPr lang="en-US" dirty="0"/>
                <a:t>für die </a:t>
              </a:r>
              <a:r>
                <a:rPr lang="de-CH" dirty="0"/>
                <a:t>publizierenden</a:t>
              </a:r>
              <a:r>
                <a:rPr lang="en-US" dirty="0"/>
                <a:t> </a:t>
              </a:r>
              <a:r>
                <a:rPr lang="de-CH" dirty="0"/>
                <a:t>Stellen</a:t>
              </a:r>
            </a:p>
          </p:txBody>
        </p:sp>
        <p:sp>
          <p:nvSpPr>
            <p:cNvPr id="13" name="Additionszeichen 12">
              <a:extLst>
                <a:ext uri="{FF2B5EF4-FFF2-40B4-BE49-F238E27FC236}">
                  <a16:creationId xmlns:a16="http://schemas.microsoft.com/office/drawing/2014/main" id="{E084E16E-CCBE-08B2-4792-FD2E97DCE632}"/>
                </a:ext>
              </a:extLst>
            </p:cNvPr>
            <p:cNvSpPr/>
            <p:nvPr/>
          </p:nvSpPr>
          <p:spPr>
            <a:xfrm>
              <a:off x="611559" y="2443296"/>
              <a:ext cx="432049" cy="432048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EFC327B-8E57-A2D8-FE2B-9D6815E7BD7C}"/>
              </a:ext>
            </a:extLst>
          </p:cNvPr>
          <p:cNvGrpSpPr/>
          <p:nvPr/>
        </p:nvGrpSpPr>
        <p:grpSpPr>
          <a:xfrm>
            <a:off x="1552169" y="4046770"/>
            <a:ext cx="3631831" cy="720080"/>
            <a:chOff x="1156193" y="3185784"/>
            <a:chExt cx="3631831" cy="720080"/>
          </a:xfrm>
        </p:grpSpPr>
        <p:sp>
          <p:nvSpPr>
            <p:cNvPr id="17" name="Flussdiagramm: Grenzstelle 16">
              <a:extLst>
                <a:ext uri="{FF2B5EF4-FFF2-40B4-BE49-F238E27FC236}">
                  <a16:creationId xmlns:a16="http://schemas.microsoft.com/office/drawing/2014/main" id="{AC483B7F-EB13-E799-8114-981326802123}"/>
                </a:ext>
              </a:extLst>
            </p:cNvPr>
            <p:cNvSpPr/>
            <p:nvPr/>
          </p:nvSpPr>
          <p:spPr>
            <a:xfrm>
              <a:off x="1584000" y="3185784"/>
              <a:ext cx="3204024" cy="720080"/>
            </a:xfrm>
            <a:prstGeom prst="flowChartTermina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1430" algn="ctr"/>
              <a:r>
                <a:rPr lang="en-US" sz="1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Filter-</a:t>
              </a:r>
              <a:r>
                <a:rPr lang="de-CH" sz="1800" spc="3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de-CH" sz="1800" dirty="0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Such- und </a:t>
              </a:r>
              <a:r>
                <a:rPr lang="de-CH" sz="1800" dirty="0" err="1">
                  <a:solidFill>
                    <a:srgbClr val="FFFFFF"/>
                  </a:solidFill>
                  <a:effectLst/>
                  <a:ea typeface="Calibri" panose="020F0502020204030204" pitchFamily="34" charset="0"/>
                </a:rPr>
                <a:t>Abomöglichkeiten</a:t>
              </a:r>
              <a:endParaRPr lang="de-CH" dirty="0"/>
            </a:p>
          </p:txBody>
        </p:sp>
        <p:sp>
          <p:nvSpPr>
            <p:cNvPr id="18" name="Additionszeichen 17">
              <a:extLst>
                <a:ext uri="{FF2B5EF4-FFF2-40B4-BE49-F238E27FC236}">
                  <a16:creationId xmlns:a16="http://schemas.microsoft.com/office/drawing/2014/main" id="{A718C338-92C3-D8C5-21AF-6BEC3BC8E03C}"/>
                </a:ext>
              </a:extLst>
            </p:cNvPr>
            <p:cNvSpPr/>
            <p:nvPr/>
          </p:nvSpPr>
          <p:spPr>
            <a:xfrm>
              <a:off x="1156193" y="3329800"/>
              <a:ext cx="432049" cy="432048"/>
            </a:xfrm>
            <a:prstGeom prst="mathPlus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76573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 err="1"/>
              <a:t>eAmtsblatt</a:t>
            </a:r>
            <a:r>
              <a:rPr lang="de-CH" sz="2500" dirty="0"/>
              <a:t> – das Projekt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CAEF741C-5D25-2D64-8B67-E1B918E2D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24131"/>
              </p:ext>
            </p:extLst>
          </p:nvPr>
        </p:nvGraphicFramePr>
        <p:xfrm>
          <a:off x="527000" y="2023160"/>
          <a:ext cx="823297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968">
                  <a:extLst>
                    <a:ext uri="{9D8B030D-6E8A-4147-A177-3AD203B41FA5}">
                      <a16:colId xmlns:a16="http://schemas.microsoft.com/office/drawing/2014/main" val="744004785"/>
                    </a:ext>
                  </a:extLst>
                </a:gridCol>
                <a:gridCol w="4476004">
                  <a:extLst>
                    <a:ext uri="{9D8B030D-6E8A-4147-A177-3AD203B41FA5}">
                      <a16:colId xmlns:a16="http://schemas.microsoft.com/office/drawing/2014/main" val="42739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dirty="0">
                          <a:solidFill>
                            <a:schemeClr val="tx1"/>
                          </a:solidFill>
                        </a:rPr>
                        <a:t>Ziel - Hybrides Produkt</a:t>
                      </a:r>
                    </a:p>
                    <a:p>
                      <a:endParaRPr lang="de-CH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i="0" kern="120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digitales, einheitliches, sicheres und bewährtes Produkt auf nachhaltiger Plattform</a:t>
                      </a:r>
                    </a:p>
                    <a:p>
                      <a:r>
                        <a:rPr lang="de-CH" sz="2000" b="0" i="0" kern="120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Neues gedrucktes Amtsblatt</a:t>
                      </a:r>
                    </a:p>
                    <a:p>
                      <a:endParaRPr lang="de-CH" sz="2000" b="0" i="0" noProof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</a:rPr>
                        <a:t>Auftraggeber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Staatskanzlei</a:t>
                      </a:r>
                    </a:p>
                    <a:p>
                      <a:endParaRPr lang="de-CH" sz="2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59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</a:t>
                      </a:r>
                    </a:p>
                    <a:p>
                      <a:endParaRPr lang="de-CH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Produktlieferant</a:t>
                      </a:r>
                    </a:p>
                    <a:p>
                      <a:endParaRPr lang="de-CH" sz="20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0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Staatskanzlei – SECO - ILZ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96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Zeitplan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4ED5D4-98E1-370A-29E6-59C9EA02D52F}"/>
              </a:ext>
            </a:extLst>
          </p:cNvPr>
          <p:cNvSpPr/>
          <p:nvPr/>
        </p:nvSpPr>
        <p:spPr>
          <a:xfrm>
            <a:off x="535360" y="1988840"/>
            <a:ext cx="2304257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AB4EA8-9718-6F51-5AC3-701474F0DCED}"/>
              </a:ext>
            </a:extLst>
          </p:cNvPr>
          <p:cNvSpPr/>
          <p:nvPr/>
        </p:nvSpPr>
        <p:spPr>
          <a:xfrm>
            <a:off x="2839617" y="1988840"/>
            <a:ext cx="2304257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Realisierung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BDFB835-D1E9-77DC-1A5D-D5DDC1CF9A00}"/>
              </a:ext>
            </a:extLst>
          </p:cNvPr>
          <p:cNvSpPr/>
          <p:nvPr/>
        </p:nvSpPr>
        <p:spPr>
          <a:xfrm>
            <a:off x="5141567" y="1988840"/>
            <a:ext cx="2304257" cy="28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Einführung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347EB15-A92A-193E-B03C-F3D7123D6DFA}"/>
              </a:ext>
            </a:extLst>
          </p:cNvPr>
          <p:cNvSpPr/>
          <p:nvPr/>
        </p:nvSpPr>
        <p:spPr>
          <a:xfrm>
            <a:off x="535360" y="2420920"/>
            <a:ext cx="2304257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Juni - September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A387B9A-C81A-3745-2FFC-2AC4C9B2B009}"/>
              </a:ext>
            </a:extLst>
          </p:cNvPr>
          <p:cNvSpPr/>
          <p:nvPr/>
        </p:nvSpPr>
        <p:spPr>
          <a:xfrm>
            <a:off x="2839617" y="2420888"/>
            <a:ext cx="2304257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Oktober - November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3ADFF4B-6C7A-BA84-F040-BFED7F41059E}"/>
              </a:ext>
            </a:extLst>
          </p:cNvPr>
          <p:cNvSpPr/>
          <p:nvPr/>
        </p:nvSpPr>
        <p:spPr>
          <a:xfrm>
            <a:off x="5141567" y="2420888"/>
            <a:ext cx="2304257" cy="2880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Dezember - Januar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886FD66-C889-98B5-0349-ED9D9D442E6D}"/>
              </a:ext>
            </a:extLst>
          </p:cNvPr>
          <p:cNvSpPr txBox="1"/>
          <p:nvPr/>
        </p:nvSpPr>
        <p:spPr>
          <a:xfrm>
            <a:off x="535360" y="2780928"/>
            <a:ext cx="2452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- Bedürfnisklärung</a:t>
            </a:r>
          </a:p>
          <a:p>
            <a:r>
              <a:rPr lang="de-CH" sz="1600" spc="-5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- Schnittstellenabklärung</a:t>
            </a:r>
          </a:p>
          <a:p>
            <a:r>
              <a:rPr lang="de-CH" sz="1600" spc="-5" dirty="0">
                <a:effectLst/>
                <a:latin typeface="+mj-lt"/>
                <a:ea typeface="Calibri" panose="020F0502020204030204" pitchFamily="34" charset="0"/>
              </a:rPr>
              <a:t>- Kommunikation</a:t>
            </a:r>
          </a:p>
          <a:p>
            <a:r>
              <a:rPr lang="de-CH" sz="1600" spc="-5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- Übersicht</a:t>
            </a:r>
          </a:p>
          <a:p>
            <a:r>
              <a:rPr lang="de-CH" sz="1600" spc="-5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 Meldestellen/Typen</a:t>
            </a:r>
            <a:endParaRPr lang="de-CH" sz="1600" spc="-5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CH" sz="1600" dirty="0">
                <a:latin typeface="+mj-lt"/>
              </a:rPr>
              <a:t>- Definition der</a:t>
            </a:r>
          </a:p>
          <a:p>
            <a:r>
              <a:rPr lang="de-CH" sz="1600" dirty="0">
                <a:latin typeface="+mj-lt"/>
              </a:rPr>
              <a:t>  Formulare</a:t>
            </a:r>
          </a:p>
          <a:p>
            <a:r>
              <a:rPr lang="de-CH" sz="1600" dirty="0">
                <a:latin typeface="+mj-lt"/>
              </a:rPr>
              <a:t>- Preisbestimmung</a:t>
            </a:r>
          </a:p>
          <a:p>
            <a:r>
              <a:rPr lang="de-CH" sz="1600" dirty="0">
                <a:latin typeface="+mj-lt"/>
              </a:rPr>
              <a:t>- </a:t>
            </a:r>
            <a:r>
              <a:rPr lang="en-US" sz="1600" dirty="0">
                <a:latin typeface="+mj-lt"/>
              </a:rPr>
              <a:t>Einrichtung und </a:t>
            </a:r>
          </a:p>
          <a:p>
            <a:r>
              <a:rPr lang="en-US" sz="1600" dirty="0">
                <a:latin typeface="+mj-lt"/>
              </a:rPr>
              <a:t>  </a:t>
            </a:r>
            <a:r>
              <a:rPr lang="de-CH" sz="1600" dirty="0">
                <a:latin typeface="+mj-lt"/>
              </a:rPr>
              <a:t>Grundkonfiguration</a:t>
            </a:r>
            <a:r>
              <a:rPr lang="en-US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- </a:t>
            </a:r>
            <a:r>
              <a:rPr lang="de-CH" sz="1600" dirty="0">
                <a:latin typeface="+mj-lt"/>
              </a:rPr>
              <a:t>Weitere</a:t>
            </a:r>
            <a:r>
              <a:rPr lang="en-US" sz="1600" dirty="0">
                <a:latin typeface="+mj-lt"/>
              </a:rPr>
              <a:t> </a:t>
            </a:r>
            <a:r>
              <a:rPr lang="de-CH" sz="1600" dirty="0" err="1">
                <a:latin typeface="+mj-lt"/>
              </a:rPr>
              <a:t>Konfigura</a:t>
            </a:r>
            <a:r>
              <a:rPr lang="de-CH" sz="1600" dirty="0">
                <a:latin typeface="+mj-lt"/>
              </a:rPr>
              <a:t>-</a:t>
            </a:r>
          </a:p>
          <a:p>
            <a:r>
              <a:rPr lang="en-US" sz="1600" dirty="0">
                <a:latin typeface="+mj-lt"/>
              </a:rPr>
              <a:t>  </a:t>
            </a:r>
            <a:r>
              <a:rPr lang="de-CH" sz="1600" dirty="0" err="1">
                <a:latin typeface="+mj-lt"/>
              </a:rPr>
              <a:t>tionswünsche</a:t>
            </a:r>
            <a:endParaRPr lang="de-CH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- IT </a:t>
            </a:r>
            <a:r>
              <a:rPr lang="de-CH" sz="1600" dirty="0">
                <a:latin typeface="+mj-lt"/>
              </a:rPr>
              <a:t>Abklärungen</a:t>
            </a:r>
          </a:p>
          <a:p>
            <a:endParaRPr lang="de-CH" sz="1600" dirty="0">
              <a:latin typeface="+mj-lt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DE05C7-9DAA-350A-4FB1-13B75A3BA761}"/>
              </a:ext>
            </a:extLst>
          </p:cNvPr>
          <p:cNvSpPr txBox="1"/>
          <p:nvPr/>
        </p:nvSpPr>
        <p:spPr>
          <a:xfrm>
            <a:off x="2839616" y="2780928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- Formularabnahme</a:t>
            </a:r>
          </a:p>
          <a:p>
            <a:r>
              <a:rPr lang="en-US" sz="1600" dirty="0">
                <a:latin typeface="+mj-lt"/>
              </a:rPr>
              <a:t>- </a:t>
            </a:r>
            <a:r>
              <a:rPr lang="de-CH" sz="1600" dirty="0">
                <a:latin typeface="+mj-lt"/>
              </a:rPr>
              <a:t>Letzte Parameter</a:t>
            </a:r>
          </a:p>
          <a:p>
            <a:r>
              <a:rPr lang="de-CH" sz="1600" dirty="0">
                <a:latin typeface="+mj-lt"/>
              </a:rPr>
              <a:t>  Einstellungen</a:t>
            </a:r>
          </a:p>
          <a:p>
            <a:r>
              <a:rPr lang="de-CH" sz="1600" dirty="0">
                <a:latin typeface="+mj-lt"/>
              </a:rPr>
              <a:t>- Anleitungen und Info</a:t>
            </a:r>
          </a:p>
          <a:p>
            <a:r>
              <a:rPr lang="de-CH" sz="1600" dirty="0">
                <a:latin typeface="+mj-lt"/>
              </a:rPr>
              <a:t>- Textinhalt und Bilder</a:t>
            </a:r>
          </a:p>
          <a:p>
            <a:r>
              <a:rPr lang="de-CH" sz="1600" dirty="0">
                <a:latin typeface="+mj-lt"/>
              </a:rPr>
              <a:t>  für die Plattform liefern</a:t>
            </a:r>
          </a:p>
          <a:p>
            <a:r>
              <a:rPr lang="de-CH" sz="1600" dirty="0">
                <a:latin typeface="+mj-lt"/>
              </a:rPr>
              <a:t>- Schulungen</a:t>
            </a:r>
          </a:p>
          <a:p>
            <a:r>
              <a:rPr lang="de-CH" sz="1600" dirty="0">
                <a:latin typeface="+mj-lt"/>
              </a:rPr>
              <a:t>- RR-Beschluss der</a:t>
            </a:r>
          </a:p>
          <a:p>
            <a:r>
              <a:rPr lang="de-CH" sz="1600" dirty="0">
                <a:latin typeface="+mj-lt"/>
              </a:rPr>
              <a:t>  Rubrikpreise</a:t>
            </a:r>
          </a:p>
          <a:p>
            <a:endParaRPr lang="de-CH" sz="1600" dirty="0"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18D55B-F7C7-8526-A1EE-00344A69C867}"/>
              </a:ext>
            </a:extLst>
          </p:cNvPr>
          <p:cNvSpPr txBox="1"/>
          <p:nvPr/>
        </p:nvSpPr>
        <p:spPr>
          <a:xfrm>
            <a:off x="5143872" y="278092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- Begleitung und Support</a:t>
            </a:r>
          </a:p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 der Meldestellen</a:t>
            </a:r>
          </a:p>
          <a:p>
            <a:r>
              <a:rPr lang="de-CH" sz="1600" dirty="0">
                <a:latin typeface="+mj-lt"/>
              </a:rPr>
              <a:t>- Anleitung und Merkblätter</a:t>
            </a:r>
          </a:p>
          <a:p>
            <a:r>
              <a:rPr lang="de-CH" sz="1600" dirty="0">
                <a:latin typeface="+mj-lt"/>
              </a:rPr>
              <a:t>  bereinigen</a:t>
            </a:r>
          </a:p>
          <a:p>
            <a:endParaRPr lang="de-CH" sz="1600" dirty="0">
              <a:latin typeface="+mj-l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D4650F5-5E4E-31CF-17A8-102DC63456BE}"/>
              </a:ext>
            </a:extLst>
          </p:cNvPr>
          <p:cNvSpPr/>
          <p:nvPr/>
        </p:nvSpPr>
        <p:spPr>
          <a:xfrm>
            <a:off x="7592144" y="1988840"/>
            <a:ext cx="1032172" cy="28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Go-Live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BCD1394-5E1A-7370-0C36-2905BBFB1D33}"/>
              </a:ext>
            </a:extLst>
          </p:cNvPr>
          <p:cNvSpPr/>
          <p:nvPr/>
        </p:nvSpPr>
        <p:spPr>
          <a:xfrm>
            <a:off x="7592143" y="2420888"/>
            <a:ext cx="1080121" cy="288000"/>
          </a:xfrm>
          <a:prstGeom prst="rect">
            <a:avLst/>
          </a:prstGeom>
          <a:solidFill>
            <a:srgbClr val="FF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07.01.25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A8F57B-33C2-AD67-411B-8A895BF3BECB}"/>
              </a:ext>
            </a:extLst>
          </p:cNvPr>
          <p:cNvSpPr txBox="1"/>
          <p:nvPr/>
        </p:nvSpPr>
        <p:spPr>
          <a:xfrm>
            <a:off x="8698389" y="1988840"/>
            <a:ext cx="215444" cy="43315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" wrap="square" lIns="0" tIns="18000" rIns="0" bIns="18000" rtlCol="0">
            <a:spAutoFit/>
          </a:bodyPr>
          <a:lstStyle/>
          <a:p>
            <a:pPr algn="ctr"/>
            <a:r>
              <a:rPr lang="de-CH" sz="1400" dirty="0"/>
              <a:t>Projektabschluss: 28.02.2025</a:t>
            </a:r>
          </a:p>
        </p:txBody>
      </p:sp>
    </p:spTree>
    <p:extLst>
      <p:ext uri="{BB962C8B-B14F-4D97-AF65-F5344CB8AC3E}">
        <p14:creationId xmlns:p14="http://schemas.microsoft.com/office/powerpoint/2010/main" val="165862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Zeitplan - </a:t>
            </a:r>
            <a:r>
              <a:rPr lang="en-US" sz="2500" dirty="0" err="1"/>
              <a:t>Meldestellen</a:t>
            </a:r>
            <a:r>
              <a:rPr lang="en-US" sz="2500" dirty="0"/>
              <a:t> </a:t>
            </a:r>
            <a:endParaRPr lang="de-CH" sz="25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4ED5D4-98E1-370A-29E6-59C9EA02D52F}"/>
              </a:ext>
            </a:extLst>
          </p:cNvPr>
          <p:cNvSpPr/>
          <p:nvPr/>
        </p:nvSpPr>
        <p:spPr>
          <a:xfrm>
            <a:off x="530027" y="1988840"/>
            <a:ext cx="2304257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Konzept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AB4EA8-9718-6F51-5AC3-701474F0DCED}"/>
              </a:ext>
            </a:extLst>
          </p:cNvPr>
          <p:cNvSpPr/>
          <p:nvPr/>
        </p:nvSpPr>
        <p:spPr>
          <a:xfrm>
            <a:off x="2834284" y="1988840"/>
            <a:ext cx="2304257" cy="28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Realisierung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BDFB835-D1E9-77DC-1A5D-D5DDC1CF9A00}"/>
              </a:ext>
            </a:extLst>
          </p:cNvPr>
          <p:cNvSpPr/>
          <p:nvPr/>
        </p:nvSpPr>
        <p:spPr>
          <a:xfrm>
            <a:off x="5136234" y="1988840"/>
            <a:ext cx="2304257" cy="28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Einführung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347EB15-A92A-193E-B03C-F3D7123D6DFA}"/>
              </a:ext>
            </a:extLst>
          </p:cNvPr>
          <p:cNvSpPr/>
          <p:nvPr/>
        </p:nvSpPr>
        <p:spPr>
          <a:xfrm>
            <a:off x="530027" y="2420920"/>
            <a:ext cx="2304257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Juni - September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A387B9A-C81A-3745-2FFC-2AC4C9B2B009}"/>
              </a:ext>
            </a:extLst>
          </p:cNvPr>
          <p:cNvSpPr/>
          <p:nvPr/>
        </p:nvSpPr>
        <p:spPr>
          <a:xfrm>
            <a:off x="2834284" y="2420888"/>
            <a:ext cx="2304257" cy="28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18.10.24 - 08.11.24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3ADFF4B-6C7A-BA84-F040-BFED7F41059E}"/>
              </a:ext>
            </a:extLst>
          </p:cNvPr>
          <p:cNvSpPr/>
          <p:nvPr/>
        </p:nvSpPr>
        <p:spPr>
          <a:xfrm>
            <a:off x="5136234" y="2420888"/>
            <a:ext cx="2304257" cy="28800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02.12.24 - Januar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DE05C7-9DAA-350A-4FB1-13B75A3BA761}"/>
              </a:ext>
            </a:extLst>
          </p:cNvPr>
          <p:cNvSpPr txBox="1"/>
          <p:nvPr/>
        </p:nvSpPr>
        <p:spPr>
          <a:xfrm>
            <a:off x="2834283" y="2780928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- Abläufe prüfen</a:t>
            </a:r>
          </a:p>
          <a:p>
            <a:r>
              <a:rPr lang="de-CH" sz="1600" dirty="0">
                <a:latin typeface="+mj-lt"/>
              </a:rPr>
              <a:t>- Proberegistrierung</a:t>
            </a:r>
          </a:p>
          <a:p>
            <a:r>
              <a:rPr lang="de-CH" sz="1600" dirty="0">
                <a:latin typeface="+mj-lt"/>
              </a:rPr>
              <a:t>- Formular testen</a:t>
            </a:r>
          </a:p>
          <a:p>
            <a:r>
              <a:rPr lang="de-CH" sz="1600" dirty="0">
                <a:latin typeface="+mj-lt"/>
              </a:rPr>
              <a:t>- Testmeldungen</a:t>
            </a:r>
            <a:br>
              <a:rPr lang="de-CH" sz="1600" dirty="0">
                <a:latin typeface="+mj-lt"/>
              </a:rPr>
            </a:br>
            <a:r>
              <a:rPr lang="de-CH" sz="1600" dirty="0">
                <a:latin typeface="+mj-lt"/>
              </a:rPr>
              <a:t>  erfassen</a:t>
            </a:r>
          </a:p>
          <a:p>
            <a:r>
              <a:rPr lang="de-CH" sz="1600" dirty="0">
                <a:latin typeface="+mj-lt"/>
              </a:rPr>
              <a:t>- Informationen intern</a:t>
            </a:r>
            <a:br>
              <a:rPr lang="de-CH" sz="1600" dirty="0">
                <a:latin typeface="+mj-lt"/>
              </a:rPr>
            </a:br>
            <a:r>
              <a:rPr lang="de-CH" sz="1600" dirty="0">
                <a:latin typeface="+mj-lt"/>
              </a:rPr>
              <a:t>  weiterleiten</a:t>
            </a:r>
          </a:p>
          <a:p>
            <a:endParaRPr lang="de-CH" sz="1600" dirty="0"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18D55B-F7C7-8526-A1EE-00344A69C867}"/>
              </a:ext>
            </a:extLst>
          </p:cNvPr>
          <p:cNvSpPr txBox="1"/>
          <p:nvPr/>
        </p:nvSpPr>
        <p:spPr>
          <a:xfrm>
            <a:off x="5138539" y="2780928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pc="-5" dirty="0">
                <a:latin typeface="+mj-lt"/>
                <a:ea typeface="Calibri" panose="020F0502020204030204" pitchFamily="34" charset="0"/>
              </a:rPr>
              <a:t>- </a:t>
            </a:r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Abläufe bereinigen,</a:t>
            </a:r>
            <a:b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 finalisieren </a:t>
            </a:r>
          </a:p>
          <a:p>
            <a:r>
              <a:rPr lang="de-CH" sz="1600" spc="-5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- Registrieren</a:t>
            </a:r>
          </a:p>
          <a:p>
            <a:r>
              <a:rPr lang="de-CH" sz="1600" dirty="0">
                <a:latin typeface="+mj-lt"/>
              </a:rPr>
              <a:t>- </a:t>
            </a:r>
            <a:r>
              <a:rPr lang="de-CH" sz="1600" u="sng" dirty="0">
                <a:latin typeface="+mj-lt"/>
              </a:rPr>
              <a:t>Meldung erfassen</a:t>
            </a:r>
          </a:p>
          <a:p>
            <a:r>
              <a:rPr lang="de-CH" sz="1600" dirty="0">
                <a:latin typeface="+mj-lt"/>
              </a:rPr>
              <a:t>- Informationen intern</a:t>
            </a:r>
            <a:br>
              <a:rPr lang="de-CH" sz="1600" dirty="0">
                <a:latin typeface="+mj-lt"/>
              </a:rPr>
            </a:br>
            <a:r>
              <a:rPr lang="de-CH" sz="1600" dirty="0">
                <a:latin typeface="+mj-lt"/>
              </a:rPr>
              <a:t>  weiterleiten</a:t>
            </a:r>
          </a:p>
          <a:p>
            <a:endParaRPr lang="de-CH" sz="1600" dirty="0">
              <a:latin typeface="+mj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3CE0932-ED36-598C-36E4-17D372200BEB}"/>
              </a:ext>
            </a:extLst>
          </p:cNvPr>
          <p:cNvSpPr/>
          <p:nvPr/>
        </p:nvSpPr>
        <p:spPr>
          <a:xfrm>
            <a:off x="7586811" y="1988840"/>
            <a:ext cx="1032172" cy="28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Go-Live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6F905F7-A400-9902-83E0-43012D78EFFF}"/>
              </a:ext>
            </a:extLst>
          </p:cNvPr>
          <p:cNvSpPr/>
          <p:nvPr/>
        </p:nvSpPr>
        <p:spPr>
          <a:xfrm>
            <a:off x="7586810" y="2420888"/>
            <a:ext cx="1080121" cy="288000"/>
          </a:xfrm>
          <a:prstGeom prst="rect">
            <a:avLst/>
          </a:prstGeom>
          <a:solidFill>
            <a:srgbClr val="FF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07.01.25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D69DCB-BAE4-3301-08D7-5FA36BA81590}"/>
              </a:ext>
            </a:extLst>
          </p:cNvPr>
          <p:cNvSpPr txBox="1"/>
          <p:nvPr/>
        </p:nvSpPr>
        <p:spPr>
          <a:xfrm>
            <a:off x="7514803" y="2780928"/>
            <a:ext cx="1449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latin typeface="+mj-lt"/>
              </a:rPr>
              <a:t>Die ersten zwei Ausgaben wird </a:t>
            </a:r>
            <a:r>
              <a:rPr lang="de-CH" sz="1200" dirty="0" err="1">
                <a:latin typeface="+mj-lt"/>
              </a:rPr>
              <a:t>seco</a:t>
            </a:r>
            <a:r>
              <a:rPr lang="de-CH" sz="1200" dirty="0">
                <a:latin typeface="+mj-lt"/>
              </a:rPr>
              <a:t> überprüfen (</a:t>
            </a:r>
            <a:r>
              <a:rPr lang="de-CH" sz="1200" i="1" dirty="0">
                <a:latin typeface="+mj-lt"/>
              </a:rPr>
              <a:t>Zuordnung der Rubriken</a:t>
            </a:r>
            <a:r>
              <a:rPr lang="de-CH" sz="1200" dirty="0">
                <a:latin typeface="+mj-lt"/>
              </a:rPr>
              <a:t>)</a:t>
            </a: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Verantwortung über den Inhalt liegt stets bei der Meldestelle</a:t>
            </a:r>
          </a:p>
          <a:p>
            <a:r>
              <a:rPr lang="de-CH" sz="1200" dirty="0">
                <a:solidFill>
                  <a:srgbClr val="FF0000"/>
                </a:solidFill>
                <a:latin typeface="+mj-lt"/>
              </a:rPr>
              <a:t>Redaktions-schluss: Montag 16:00h</a:t>
            </a:r>
          </a:p>
          <a:p>
            <a:endParaRPr lang="de-CH" sz="1200" dirty="0">
              <a:latin typeface="+mj-lt"/>
            </a:endParaRPr>
          </a:p>
          <a:p>
            <a:r>
              <a:rPr lang="de-CH" sz="1200" dirty="0">
                <a:latin typeface="+mj-lt"/>
              </a:rPr>
              <a:t>Ab der dritten Ausgabe, 21.01., erfolgt keine Kontrolle mehr </a:t>
            </a:r>
            <a:r>
              <a:rPr lang="de-CH" sz="1200" dirty="0">
                <a:solidFill>
                  <a:srgbClr val="FF0000"/>
                </a:solidFill>
                <a:latin typeface="+mj-lt"/>
              </a:rPr>
              <a:t>Redaktions-schluss: Montag 23:59h</a:t>
            </a:r>
          </a:p>
        </p:txBody>
      </p:sp>
    </p:spTree>
    <p:extLst>
      <p:ext uri="{BB962C8B-B14F-4D97-AF65-F5344CB8AC3E}">
        <p14:creationId xmlns:p14="http://schemas.microsoft.com/office/powerpoint/2010/main" val="168761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Rolle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B66606-8D5A-3EC4-61AC-DEB8324377A2}"/>
              </a:ext>
            </a:extLst>
          </p:cNvPr>
          <p:cNvSpPr txBox="1"/>
          <p:nvPr/>
        </p:nvSpPr>
        <p:spPr>
          <a:xfrm>
            <a:off x="539551" y="2028909"/>
            <a:ext cx="770485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Anwendertypen</a:t>
            </a:r>
          </a:p>
          <a:p>
            <a:endParaRPr lang="de-CH" sz="1100" b="1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CH" dirty="0">
                <a:latin typeface="+mj-lt"/>
              </a:rPr>
              <a:t>Leserschaft</a:t>
            </a:r>
          </a:p>
          <a:p>
            <a:pPr marL="171450" indent="-171450">
              <a:buFontTx/>
              <a:buChar char="-"/>
            </a:pPr>
            <a:r>
              <a:rPr lang="de-CH" dirty="0">
                <a:latin typeface="+mj-lt"/>
              </a:rPr>
              <a:t>Meldestellen</a:t>
            </a:r>
            <a:r>
              <a:rPr lang="en-US" dirty="0">
                <a:latin typeface="+mj-lt"/>
              </a:rPr>
              <a:t> = </a:t>
            </a:r>
            <a:r>
              <a:rPr lang="de-CH" dirty="0">
                <a:latin typeface="+mj-lt"/>
              </a:rPr>
              <a:t>Publikationsverfassende</a:t>
            </a:r>
          </a:p>
          <a:p>
            <a:pPr marL="171450" indent="-171450">
              <a:buFontTx/>
              <a:buChar char="-"/>
            </a:pPr>
            <a:endParaRPr lang="de-CH" sz="1700" dirty="0">
              <a:latin typeface="+mj-lt"/>
            </a:endParaRPr>
          </a:p>
          <a:p>
            <a:pPr marL="171450" indent="-171450">
              <a:buFontTx/>
              <a:buChar char="-"/>
            </a:pPr>
            <a:endParaRPr lang="de-CH" sz="1700" dirty="0">
              <a:latin typeface="+mj-lt"/>
            </a:endParaRPr>
          </a:p>
          <a:p>
            <a:r>
              <a:rPr lang="de-CH" sz="2000" b="1" dirty="0"/>
              <a:t>Erwartungen an Meldestellen und Tester</a:t>
            </a:r>
          </a:p>
          <a:p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Interne Informationsweitergabe</a:t>
            </a:r>
          </a:p>
          <a:p>
            <a:pPr marL="285750" indent="-285750">
              <a:buFontTx/>
              <a:buChar char="-"/>
            </a:pPr>
            <a:r>
              <a:rPr lang="de-CH" dirty="0"/>
              <a:t>Proberegistrierung und Testmeldungen</a:t>
            </a:r>
          </a:p>
          <a:p>
            <a:pPr marL="285750" indent="-285750">
              <a:buFontTx/>
              <a:buChar char="-"/>
            </a:pPr>
            <a:r>
              <a:rPr lang="de-CH" dirty="0"/>
              <a:t>Kontrolle, ob Formulare vorhanden und vollständig sind</a:t>
            </a:r>
          </a:p>
          <a:p>
            <a:pPr marL="285750" indent="-285750">
              <a:buFontTx/>
              <a:buChar char="-"/>
            </a:pPr>
            <a:r>
              <a:rPr lang="de-CH" dirty="0"/>
              <a:t>Rückmeldung an die Staatskanzlei, Anita Berisha, </a:t>
            </a:r>
            <a:r>
              <a:rPr lang="de-CH" dirty="0">
                <a:solidFill>
                  <a:srgbClr val="FF0000"/>
                </a:solidFill>
              </a:rPr>
              <a:t>per Mail bis 08.11.24</a:t>
            </a:r>
          </a:p>
          <a:p>
            <a:pPr marL="285750" indent="-285750">
              <a:buFontTx/>
              <a:buChar char="-"/>
            </a:pP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651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D45801-B60B-2B39-7B24-2BB57636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500" dirty="0"/>
              <a:t>Demo:     demo.amtsblattportal.ch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886A75-977E-68D5-0869-24DBC0A68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9BC6C8-7AE8-92D7-CC2E-18362F10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916832"/>
            <a:ext cx="4355976" cy="2777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017F60-2EA2-0192-387D-57B7CAB1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27" y="1728000"/>
            <a:ext cx="1302114" cy="343030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C4AA44B-D23B-9C93-A990-A02779AB3661}"/>
              </a:ext>
            </a:extLst>
          </p:cNvPr>
          <p:cNvSpPr txBox="1"/>
          <p:nvPr/>
        </p:nvSpPr>
        <p:spPr>
          <a:xfrm>
            <a:off x="539551" y="5384861"/>
            <a:ext cx="806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Schulungsunterlagen und Merkblatt</a:t>
            </a:r>
          </a:p>
          <a:p>
            <a:r>
              <a:rPr lang="de-CH" sz="2000" dirty="0"/>
              <a:t>werden per Mail zugestellt und sind auf </a:t>
            </a:r>
            <a:r>
              <a:rPr lang="de-CH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www.nw.ch/eamtsblatt</a:t>
            </a:r>
            <a:r>
              <a:rPr lang="de-CH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/>
              <a:t>abrufbar</a:t>
            </a:r>
            <a:endParaRPr lang="de-CH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A69EB40-ED92-AFD3-8FD7-CB11CAC6676E}"/>
              </a:ext>
            </a:extLst>
          </p:cNvPr>
          <p:cNvSpPr/>
          <p:nvPr/>
        </p:nvSpPr>
        <p:spPr>
          <a:xfrm>
            <a:off x="3286125" y="4314051"/>
            <a:ext cx="1034416" cy="206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326ACCC-05CE-A4A4-1BFE-5D72E32057D0}"/>
              </a:ext>
            </a:extLst>
          </p:cNvPr>
          <p:cNvSpPr/>
          <p:nvPr/>
        </p:nvSpPr>
        <p:spPr>
          <a:xfrm>
            <a:off x="4895527" y="1742964"/>
            <a:ext cx="1302113" cy="245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268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&gt;&#10;    &lt;TableOfContents&gt;&#10;      &lt;Id&gt;58d4d67e-41bf-4cc7-bc73-db0020a061f5&lt;/Id&gt;&#10;      &lt;IdName&gt;TOC&lt;/IdName&gt;&#10;      &lt;Label&gt;&amp;lt;translate&amp;gt;Ribbon.New.TableOfContent&amp;lt;/translate&amp;gt;&lt;/Label&gt;&#10;      &lt;ImageMso&gt;FileNew&lt;/ImageMso&gt;&#10;      &lt;Image&gt;&lt;/Image&gt;&#10;      &lt;ShowToc&gt;true&lt;/ShowToc&gt;&#10;      &lt;Layout&gt;Inhaltsverzeichnis&lt;/Layout&gt;&#10;      &lt;TableOfContentsTitle&gt;[[Translate(&quot;Doc.TOC&quot;)]]&lt;/TableOfContentsTitle&gt;&#10;      &lt;Insert&gt;Titelfolie&lt;/Insert&gt;&#10;      &lt;InsertRelativePosition&gt;After&lt;/InsertRelativePosition&gt;&#10;      &lt;Level1&gt;Kapitelfolie&lt;/Level1&gt;&#10;      &lt;Level2&gt;&lt;/Level2&gt;&#10;      &lt;Level3&gt;&lt;/Level3&gt;&#10;      &lt;Level4&gt;&lt;/Level4&gt;&#10;      &lt;Level5&gt;&lt;/Level5&gt;&#10;      &lt;ShowPositionIndicatorSlides&gt;true&lt;/ShowPositionIndicatorSlides&gt;&#10;      &lt;UseSeparatePositionIndicatorSlides&gt;false&lt;/UseSeparatePositionIndicatorSlides&gt;&#10;      &lt;PositionIndicatorSlidesLayout&gt;&lt;/PositionIndicatorSlidesLayout&gt;&#10;      &lt;PositionIndicatorSlidesTitle&gt;&lt;/PositionIndicatorSlidesTitle&gt;&#10;      &lt;PositionIndicatorSlidesInsertRelativePosition&gt;Before&lt;/PositionIndicatorSlidesInsertRelativePosition&gt;&#10;      &lt;PositionIndicatorSlidesLevel1&gt;Kapitelfolie&lt;/PositionIndicatorSlidesLevel1&gt;&#10;      &lt;PositionIndicatorSlidesLevel2&gt;&lt;/PositionIndicatorSlidesLevel2&gt;&#10;      &lt;PositionIndicatorSlidesLevel3&gt;&lt;/PositionIndicatorSlidesLevel3&gt;&#10;      &lt;PositionIndicatorSlidesLevel4&gt;&lt;/PositionIndicatorSlidesLevel4&gt;&#10;      &lt;IsSelected&gt;false&lt;/IsSelected&gt;&#10;      &lt;IsExpanded&gt;false&lt;/IsExpanded&gt;&#10;    &lt;/TableOfContents&gt;&#10;  &lt;/TableOfContentsCollection&gt;&#10;  &lt;ThemeDefinition&gt;&#10;    &lt;DefaultThemeDefinition&gt;%Themes%\Kanton Nidwalden 4x3.thmx&lt;/DefaultThemeDefinition&gt;&#10;    &lt;PresentationThemeDefinition&gt;%Themes%\Kanton Nidwalden 4x3.thmx&lt;/PresentationThemeDefinition&gt;&#10;    &lt;SlideThemeDefinition&gt;%Themes%\Kanton Nidwalden 4x3.thmx&lt;/SlideThemeDefinition&gt;&#10;    &lt;ObjectThemeDefinition&gt;%Themes%\Kanton Nidwalden 4x3.thmx&lt;/ObjectThemeDefinition&gt;&#10;  &lt;/ThemeDefinition&gt;&#10;  &lt;MasterProperties&gt;&#10;    &lt;MasterProperty Id=&quot;2004112217333376588294&quot;&gt;&#10;      &lt;Fields&gt;&#10;        &lt;Field Id=&quot;2014061614445010704448&quot; ShowField=&quot;false&quot; /&gt;&#10;        &lt;Field Id=&quot;2011982347978498756646&quot; ShowField=&quot;false&quot; /&gt;&#10;        &lt;Field Id=&quot;2010032915520270663768&quot; ShowField=&quot;true&quot; /&gt;&#10;        &lt;Field Id=&quot;2010030416385012448864&quot; ShowField=&quot;false&quot; /&gt;&#10;        &lt;Field Id=&quot;2013102215322939057338&quot; ShowField=&quot;false&quot; /&gt;&#10;        &lt;Field Id=&quot;2011239034983459735876&quot; ShowField=&quot;false&quot; /&gt;&#10;        &lt;Field Id=&quot;2012071916040880175792&quot; ShowField=&quot;false&quot; /&gt;&#10;        &lt;Field Id=&quot;2012982347978498756121&quot; ShowField=&quot;false&quot; /&gt;&#10;        &lt;Field Id=&quot;2012081611201145288662&quot; ShowField=&quot;false&quot; /&gt;&#10;        &lt;Field Id=&quot;2017083114434785798449&quot; ShowField=&quot;false&quot; /&gt;&#10;        &lt;Field Id=&quot;2011973463486587459834&quot; ShowField=&quot;false&quot; /&gt;&#10;        &lt;Field Id=&quot;2011349845823498345623&quot; ShowField=&quot;false&quot; /&gt;&#10;        &lt;Field Id=&quot;2005040809241304770672&quot; ShowField=&quot;false&quot; /&gt;&#10;        &lt;Field Id=&quot;2010042909031933122753&quot; ShowField=&quot;false&quot; /&gt;&#10;        &lt;Field Id=&quot;2013092010071562848873&quot; ShowField=&quot;false&quot; /&gt;&#10;        &lt;Field Id=&quot;2013092010123232363384&quot; ShowField=&quot;false&quot; /&gt;&#10;        &lt;Field Id=&quot;2013092010142773988170&quot; ShowField=&quot;false&quot; /&gt;&#10;        &lt;Field Id=&quot;2013092010160307775554&quot; ShowField=&quot;false&quot; /&gt;&#10;        &lt;Field Id=&quot;2013092010162239636593&quot; ShowField=&quot;false&quot; /&gt;&#10;        &lt;Field Id=&quot;2013092013421573769283&quot; ShowField=&quot;false&quot; /&gt;&#10;        &lt;Field Id=&quot;2016051014493764999783&quot; ShowField=&quot;false&quot; /&gt;&#10;        &lt;Field Id=&quot;2018080314472192973797&quot; ShowField=&quot;false&quot; /&gt;&#10;      &lt;/Fields&gt;&#10;    &lt;/MasterProperty&gt;&#10;  &lt;/MasterProperties&gt;&#10;  &lt;ContentItems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äsentation_4x3"/>
  <p:tag name="OAWWIZARDSTEPS" val="1|4"/>
  <p:tag name="ZOAWLANGID" val="2055"/>
  <p:tag name="OAWDOCPROPSOURCE" val="&lt;DocProps&gt;&lt;DocProp UID=&quot;2002122011014149059130932&quot; EntryUID=&quot;2012081617370794883510&quot; PrimaryUID=&quot;&quot;&gt;&lt;Field Name=&quot;IDName&quot; Value=&quot;Staatskanzlei&quot;/&gt;&lt;Field Name=&quot;OrganisationLevel1&quot; Value=&quot;Kanton Nidwalden&quot;/&gt;&lt;Field Name=&quot;OrganisationLevel2&quot; Value=&quot;Staatskanzlei&quot;/&gt;&lt;Field Name=&quot;OrganisationLevel3&quot; Value=&quot;&quot;/&gt;&lt;Field Name=&quot;AddressHead&quot; Value=&quot;Dorfplatz 2, Postfach 1246, 6371 Stans&quot;/&gt;&lt;Field Name=&quot;AddressHead2&quot; Value=&quot;Telefon 041 618 79 02, www.nw.ch&quot;/&gt;&lt;Field Name=&quot;Address1&quot; Value=&quot;Kanton Nidwalden&quot;/&gt;&lt;Field Name=&quot;Address2&quot; Value=&quot;Staatskanzlei&quot;/&gt;&lt;Field Name=&quot;Address3&quot; Value=&quot;&quot;/&gt;&lt;Field Name=&quot;Address4&quot; Value=&quot;Dorfplatz 2&quot;/&gt;&lt;Field Name=&quot;Address5&quot; Value=&quot;6371 Stans&quot;/&gt;&lt;Field Name=&quot;Address6&quot; Value=&quot;&quot;/&gt;&lt;Field Name=&quot;AdressSingleLine&quot; Value=&quot;CH-6371 Stans, Dorfplatz 2, Postfach 1246, STK&quot;/&gt;&lt;Field Name=&quot;City&quot; Value=&quot;Stans&quot;/&gt;&lt;Field Name=&quot;Telephone&quot; Value=&quot;041 618 79 02&quot;/&gt;&lt;Field Name=&quot;Fax&quot; Value=&quot;&quot;/&gt;&lt;Field Name=&quot;Email&quot; Value=&quot;staatskanzlei@nw.ch&quot;/&gt;&lt;Field Name=&quot;Internet&quot; Value=&quot;www.nw.ch&quot;/&gt;&lt;Field Name=&quot;EmailTextDisclaimer&quot; Value=&quot;Diese E-Mail enthält vertrauliche Informationen. Sie ist nur für den beabsichtigten Empfänger bestimmt. Bitte benachrichtigen Sie uns umgehend, falls Sie die E-Mail irrtümlich erhalten haben und löschen Sie sie unverzüglich. Besten Dank.&quot;/&gt;&lt;Field Name=&quot;WdA4LogoColorPortrait&quot; Value=&quot;%logos%\kt_nidwalden_col.2100.300.wmf&quot;/&gt;&lt;Field Name=&quot;WdA4LogoBlackWhitePortrait&quot; Value=&quot;%logos%\kt_nidwalden.bw.2100.300.wmf&quot;/&gt;&lt;Field Name=&quot;WdA4LogoColorQuer&quot; Value=&quot;%logos%\NW_Landscape_Color.2970.300.wmf&quot;/&gt;&lt;Field Name=&quot;WdA4LogoBlackWhiteQuer&quot; Value=&quot;%logos%\NW_Landscape_BW.2970.300.wmf&quot;/&gt;&lt;Field Name=&quot;PpLogoTitleSlides&quot; Value=&quot;%logos%\Pp_Panorama.png&quot;/&gt;&lt;Field Name=&quot;PpLogoLayout&quot; Value=&quot;%logos%\Pp_Layout.png&quot;/&gt;&lt;Field Name=&quot;LogoFooterPortrait&quot; Value=&quot;&quot;/&gt;&lt;Field Name=&quot;LogoFooterQuer&quot; Value=&quot;&quot;/&gt;&lt;Field Name=&quot;PpLogoLayout16x9&quot; Value=&quot;%logos%\Pp_Layout_16x9.png&quot;/&gt;&lt;Field Name=&quot;PpLogoTitleSlides16x9&quot; Value=&quot;%logos%\Pp_Panorama_16x9.png&quot;/&gt;&lt;Field Name=&quot;Data_UID&quot; Value=&quot;2012081617370794883510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2112713510812262471&quot;/&gt;&lt;/DocProp&gt;&lt;DocProp UID=&quot;2006040509495284662868&quot; EntryUID=&quot;2003121817293296325874&quot; PrimaryUID=&quot;&quot;&gt;&lt;Field Name=&quot;IDName&quot; Value=&quot;(Leer)&quot;/&gt;&lt;Field Name=&quot;SelectedUID&quot; Value=&quot;2022112713510812262471&quot;/&gt;&lt;/DocProp&gt;&lt;DocProp UID=&quot;200212191811121321310321301031x&quot; EntryUID=&quot;2003121817293296325874&quot; PrimaryUID=&quot;&quot;&gt;&lt;Field Name=&quot;IDName&quot; Value=&quot;(Leer)&quot;/&gt;&lt;Field Name=&quot;SelectedUID&quot; Value=&quot;2022112713510812262471&quot;/&gt;&lt;/DocProp&gt;&lt;DocProp UID=&quot;2002122010583847234010578&quot; EntryUID=&quot;2003121817293296325874&quot; PrimaryUID=&quot;&quot;&gt;&lt;Field Name=&quot;IDName&quot; Value=&quot;(Leer)&quot;/&gt;&lt;Field Name=&quot;SelectedUID&quot; Value=&quot;2022112713510812262471&quot;/&gt;&lt;/DocProp&gt;&lt;DocProp UID=&quot;2003061115381095709037&quot; EntryUID=&quot;2003121817293296325874&quot; PrimaryUID=&quot;&quot;&gt;&lt;Field Name=&quot;IDName&quot; Value=&quot;(Leer)&quot;/&gt;&lt;Field Name=&quot;SelectedUID&quot; Value=&quot;2022112713510812262471&quot;/&gt;&lt;/DocProp&gt;&lt;DocProp UID=&quot;2004112217333376588294&quot; EntryUID=&quot;2004123010144120300001&quot;&gt;&lt;Field UID=&quot;2010032915520270663768&quot; Name=&quot;DocumentDate&quot; Value=&quot;18. Oktober 2024&quot;/&gt;&lt;/DocProp&gt;&lt;/DocProps&gt;&#10;"/>
  <p:tag name="OFFICEATWORKPRESENTATIONPROJECTID" val="nwch"/>
  <p:tag name="EDX_FILENAMEPATH" val="P:\Axioma\CMI\5d32750712994733bd6a3817ee2b2a31\0_241018 - Schulung_Info - eAmtsblatt - pubStellen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mit TextTitelmasterformat durch Klicken bearbeite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extmasterformate durch Klicken bearbeiten&#10;Zweite Ebene&#10;Dritte Ebene&#10;Vierte Ebene&#10;Fünfte Ebe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Organisation&quot;, &quot;OrganisationLevel2&quot;)]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 &quot;DocumentDate&quot;)]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ayout&quot;, MasterProperty(&quot;Organisation&quot;, &quot;PpLogoLayout&quot;))]]"/>
  <p:tag name="OFFICEATWORKPICTUREIDENTIFIER" val="Layou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-Untertitelformat bearbeit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Organisation&quot;, &quot;OrganisationLevel3&quot;)]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 (MasterProperty(&quot;Signature1&quot;, &quot;Name&quot;)=&quot;&quot;, &quot;&quot;, MasterProperty(&quot;Signature1&quot;, &quot;Name&quot;))]][[IF (MasterProperty(&quot;Signature1&quot;, &quot;Function&quot;)=&quot;&quot;, &quot;&quot;, &quot;, &quot; &amp; MasterProperty(&quot;Signature1&quot;, &quot;Function&quot;))]]&#10;&#10;&#10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TitleSlide&quot;, MasterProperty(&quot;Organisation&quot;, &quot;PpLogoTitleSlides&quot;))]]"/>
  <p:tag name="OFFICEATWORKPICTUREIDENTIFIER" val="TitleSlid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extformat bearbeiten&#10;Zweite Ebene&#10;Dritte Ebene&#10;Vierte Ebene&#10;Fünfte Ebe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 bearbeite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 bearbeite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Kapitel durch Klicken bearbeite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-Untertitelformat bearbeite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Positionsindikatoren werden automatisch erstell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Positionsindikatoren werden automatisch erstell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Mastertitelformat bearbeite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Translate(&quot;Doc.VielenDank&quot;)]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Organisation&quot;, &quot;OrganisationLevel3&quot;)]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 (MasterProperty(&quot;Signature1&quot;, &quot;Name&quot;)=&quot;&quot;, &quot;&quot;, MasterProperty(&quot;Signature1&quot;, &quot;Name&quot;))]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 (MasterProperty(&quot;Signature1&quot;, &quot;Function&quot;)=&quot;&quot;, &quot;&quot;, MasterProperty(&quot;Signature1&quot;, &quot;Function&quot;)) &amp; IF (MasterProperty(&quot;Signature1&quot;, &quot;DirectPhone&quot;)=&quot;&quot;, &quot;&quot;, &quot;&#10;&quot; &amp; Translate(&quot;Doc.DirectPhone&quot;) &amp; &quot; &quot; &amp; MasterProperty(&quot;Signature1&quot;, &quot;DirectPhone&quot;)) &amp; IF (MasterProperty(&quot;Signature1&quot;, &quot;DirectFax&quot;)=&quot;&quot;, &quot;&quot;, &quot;&#10;&quot; &amp; Translate(&quot;Doc.DirectFax&quot;) &amp; &quot; &quot; &amp; MasterProperty(&quot;Signature1&quot;, &quot;DirectFax&quot;))  &amp; IF (MasterProperty(&quot;Signature1&quot;, &quot;EMail&quot;)=&quot;&quot;, &quot;&quot;, &quot;&#10;&quot; &amp; MasterProperty(&quot;Signature1&quot;, &quot;EMail&quot;))]]&#10;&#10;[[IF (MasterProperty(&quot;Organisation&quot;, &quot;Address1&quot;)=&quot;&quot;, &quot;&quot;, MasterProperty(&quot;Organisation&quot;, &quot;Address1&quot;)) &amp; IF (MasterProperty(&quot;Organisation&quot;, &quot;Address2&quot;)=&quot;&quot;, &quot;&quot;, &quot;&#10;&quot; &amp; MasterProperty(&quot;Organisation&quot;, &quot;Address2&quot;)) &amp; IF (MasterProperty(&quot;Organisation&quot;, &quot;Address3&quot;)=&quot;&quot;, &quot;&quot;, &quot;&#10;&quot; &amp; MasterProperty(&quot;Organisation&quot;, &quot;Address3&quot;)) &amp; IF (MasterProperty(&quot;Organisation&quot;, &quot;Address4&quot;)=&quot;&quot;, &quot;&quot;, &quot;&#10;&quot; &amp; MasterProperty(&quot;Organisation&quot;, &quot;Address4&quot;)) &amp; IF (MasterProperty(&quot;Organisation&quot;, &quot;Address5&quot;)=&quot;&quot;, &quot;&quot;, &quot;&#10;&quot; &amp; MasterProperty(&quot;Organisation&quot;, &quot;Address5&quot;)) &amp; IF (MasterProperty(&quot;Organisation&quot;, &quot;Address6&quot;)=&quot;&quot;, &quot;&quot;, &quot;&#10;&quot; &amp; MasterProperty(&quot;Organisation&quot;, &quot;Address6&quot;)) &amp; IF (MasterProperty(&quot;Organisation&quot;, &quot;Telephone&quot;)=&quot;&quot;, &quot;&quot;, &quot;&#10;&quot; &amp; Translate(&quot;Doc.Phone&quot;) &amp; &quot; &quot; &amp; MasterProperty(&quot;Organisation&quot;, &quot;Telephone&quot;)) &amp; IF (MasterProperty(&quot;Organisation&quot;, &quot;Fax&quot;)=&quot;&quot;, &quot;&quot;, &quot;&#10;&quot; &amp; Translate(&quot;Doc.Fax&quot;) &amp; &quot; &quot; &amp; MasterProperty(&quot;Organisation&quot;, &quot;Fax&quot;))  &amp; IF (MasterProperty(&quot;Organisation&quot;, &quot;Internet&quot;)=&quot;&quot;, &quot;&quot;, &quot;&#10;&quot; &amp; MasterProperty(&quot;Organisation&quot;, &quot;Internet&quot;))]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anton Nidwalden 4x3.thmx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anton Nidwalden 4x3.thm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13.10.20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n Nidwald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n Nidwal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esignTheme>Kanton Nidwalden 4x3.thmx</DesignTheme>
</file>

<file path=customXml/itemProps1.xml><?xml version="1.0" encoding="utf-8"?>
<ds:datastoreItem xmlns:ds="http://schemas.openxmlformats.org/officeDocument/2006/customXml" ds:itemID="{239E28B0-7811-4A9D-9B67-64C966A1BB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Bildschirmpräsentation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Benutzerdefiniertes Design</vt:lpstr>
      <vt:lpstr>Kanton Nidwalden</vt:lpstr>
      <vt:lpstr>eAmtsblatt Kanton Nidwalden</vt:lpstr>
      <vt:lpstr>Agenda</vt:lpstr>
      <vt:lpstr>Einleitung</vt:lpstr>
      <vt:lpstr>Einleitung - Vorteile</vt:lpstr>
      <vt:lpstr>eAmtsblatt – das Projekt</vt:lpstr>
      <vt:lpstr>Zeitplan</vt:lpstr>
      <vt:lpstr>Zeitplan - Meldestellen </vt:lpstr>
      <vt:lpstr>Rolle</vt:lpstr>
      <vt:lpstr>Demo:     demo.amtsblattportal.ch</vt:lpstr>
      <vt:lpstr>Fragen ?</vt:lpstr>
      <vt:lpstr>PowerPoint-Präsentation</vt:lpstr>
    </vt:vector>
  </TitlesOfParts>
  <Company>officeatwork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Berisha Anita</cp:lastModifiedBy>
  <cp:revision>98</cp:revision>
  <dcterms:created xsi:type="dcterms:W3CDTF">2012-02-21T08:30:32Z</dcterms:created>
  <dcterms:modified xsi:type="dcterms:W3CDTF">2024-10-18T12:05:29Z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6D48EAAF-0CC9-4E8A-8A6A-7B9F338CD17A</vt:lpwstr>
  </property>
  <property fmtid="{D5CDD505-2E9C-101B-9397-08002B2CF9AE}" pid="3" name="ArticulatePath">
    <vt:lpwstr>Templ</vt:lpwstr>
  </property>
</Properties>
</file>